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10691800" cx="7559675"/>
  <p:notesSz cx="6858000" cy="9144000"/>
  <p:embeddedFontLs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6" roundtripDataSignature="AMtx7mjB+F9R2eZP2JAg7PVpZz9M+5rs3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OpenSans-regular.fntdata"/><Relationship Id="rId21" Type="http://schemas.openxmlformats.org/officeDocument/2006/relationships/slide" Target="slides/slide16.xml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f81126334d_0_84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gf81126334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f81126334d_0_117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2" name="Google Shape;302;gf81126334d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f81126334d_0_141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6" name="Google Shape;316;gf81126334d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f7f8b365c8_1_142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3" name="Google Shape;333;gf7f8b365c8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3046852458c_0_0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g3046852458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3046852458c_0_14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Google Shape;365;g3046852458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136fc4245e_1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0" name="Google Shape;380;g1136fc4245e_1_8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f8a48c4d7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8" name="Google Shape;168;gf8a48c4d7a_0_2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f7f8b365c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6" name="Google Shape;176;gf7f8b365c8_2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f8a48c4d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7" name="Google Shape;197;gf8a48c4d7a_0_0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f81126334d_0_6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gf81126334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f81126334d_0_23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gf81126334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f81126334d_0_42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gf81126334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f7f8b365c8_1_23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gf7f8b365c8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f81126334d_0_64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1" name="Google Shape;271;gf81126334d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136fc4245e_1_103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g1136fc4245e_1_10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89" name="Google Shape;89;g1136fc4245e_1_10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g1136fc4245e_1_10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g1136fc4245e_1_10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36fc4245e_1_109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g1136fc4245e_1_109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g1136fc4245e_1_10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g1136fc4245e_1_10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g1136fc4245e_1_10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136fc4245e_1_115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g1136fc4245e_1_115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1" name="Google Shape;101;g1136fc4245e_1_11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g1136fc4245e_1_11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g1136fc4245e_1_11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136fc4245e_1_121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g1136fc4245e_1_121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g1136fc4245e_1_121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g1136fc4245e_1_12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g1136fc4245e_1_12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g1136fc4245e_1_12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136fc4245e_1_128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g1136fc4245e_1_128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4" name="Google Shape;114;g1136fc4245e_1_128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g1136fc4245e_1_128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6" name="Google Shape;116;g1136fc4245e_1_128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7" name="Google Shape;117;g1136fc4245e_1_12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g1136fc4245e_1_12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g1136fc4245e_1_12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136fc4245e_1_137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g1136fc4245e_1_13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g1136fc4245e_1_13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g1136fc4245e_1_13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136fc4245e_1_14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g1136fc4245e_1_14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g1136fc4245e_1_14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136fc4245e_1_146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g1136fc4245e_1_146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g1136fc4245e_1_146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3" name="Google Shape;133;g1136fc4245e_1_14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g1136fc4245e_1_14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g1136fc4245e_1_14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136fc4245e_1_153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g1136fc4245e_1_153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g1136fc4245e_1_153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0" name="Google Shape;140;g1136fc4245e_1_15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g1136fc4245e_1_15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g1136fc4245e_1_15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136fc4245e_1_160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g1136fc4245e_1_160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g1136fc4245e_1_16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g1136fc4245e_1_16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g1136fc4245e_1_16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136fc4245e_1_166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g1136fc4245e_1_166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g1136fc4245e_1_16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g1136fc4245e_1_16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g1136fc4245e_1_16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136fc4245e_1_97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Google Shape;82;g1136fc4245e_1_97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g1136fc4245e_1_9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g1136fc4245e_1_9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g1136fc4245e_1_9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1.png"/><Relationship Id="rId5" Type="http://schemas.openxmlformats.org/officeDocument/2006/relationships/image" Target="../media/image2.png"/><Relationship Id="rId6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11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creativecommons.org/licenses/by/4.0/" TargetMode="External"/><Relationship Id="rId6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doi.org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tinyurl.com/openedrec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"/>
          <p:cNvSpPr txBox="1"/>
          <p:nvPr/>
        </p:nvSpPr>
        <p:spPr>
          <a:xfrm>
            <a:off x="1550175" y="1065775"/>
            <a:ext cx="2363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"/>
          <p:cNvSpPr txBox="1"/>
          <p:nvPr/>
        </p:nvSpPr>
        <p:spPr>
          <a:xfrm>
            <a:off x="0" y="4595025"/>
            <a:ext cx="75600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Zestaw narzędzi ENOEL</a:t>
            </a:r>
            <a:endParaRPr b="0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Google Shape;162;p1"/>
          <p:cNvSpPr txBox="1"/>
          <p:nvPr/>
        </p:nvSpPr>
        <p:spPr>
          <a:xfrm>
            <a:off x="569401" y="5853700"/>
            <a:ext cx="6418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Skorzystaj z naszych szablonów, aby promować Otwartą Edukację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3" name="Google Shape;163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f81126334d_0_8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gf81126334d_0_84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gf81126334d_0_8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gf81126334d_0_84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4" name="Google Shape;294;gf81126334d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gf81126334d_0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gf81126334d_0_8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gf81126334d_0_84"/>
          <p:cNvSpPr txBox="1"/>
          <p:nvPr/>
        </p:nvSpPr>
        <p:spPr>
          <a:xfrm>
            <a:off x="348925" y="3936850"/>
            <a:ext cx="5737500" cy="5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 </a:t>
            </a:r>
            <a:r>
              <a:rPr b="1" lang="en-DE" sz="18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18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Promują ekonomię skali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OZE są bezpłatne, dostępne zarówno online, jak i w druku, można je zapisać i przechowywać bezterminowo, a przy tym dają się łatwo aktualizować. Zasoby finansowe, które w przeciwnym razie zostałyby przeznaczone na zakup podręczników, można przekierować na technologię, poprawę nauczania lub redukcję zadłużenia. </a:t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Wspierają rozwój wydziałów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jakość materiałów edukacyjnych pozytywnie wpływa na dostęp i wzrost wykorzyst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ania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OZE przez międzyinstytucjonalnych członków wydziału.</a:t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Wykorzystują w pełni inwestycje publiczne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zasoby pochodzące z funduszy publicznych są wykorzystywane przez wiele instytucji  do tworzenia wiedzy dostępnej dla wszystkich, przy obniżonych dodatkowych kosztach.</a:t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Wspierają autopromocję: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wizerunek kreowany w oparciu              o tworzenie i aktywne wykorzystywanie OZE może pozytywnie wzmocnić przekaz.</a:t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Wspierają współpracę międzynarodową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praca z OZE zwiększa widoczność instytucji, wzmacnia jej reputację na poziomie międzynarodowym poprzez aktywną współpracę z innymi instytucjami na całym świecie.</a:t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8" name="Google Shape;298;gf81126334d_0_84"/>
          <p:cNvSpPr txBox="1"/>
          <p:nvPr/>
        </p:nvSpPr>
        <p:spPr>
          <a:xfrm>
            <a:off x="2208675" y="459425"/>
            <a:ext cx="5082600" cy="17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Zasoby Edukacyjne (OZE)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materiały edukacyjne, dydaktyczne i badawcze w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dowolnym formacie i medium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które znajdują się w domenie publicznej lub są objęte prawami autorskimi, które zostały wydane na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otwartej licencji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umożliwiającej bezpłatny dostęp, ponowne wykorzystanie, użycie do innego celu, adaptację i redystrybucję przez innych”.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9" name="Google Shape;299;gf81126334d_0_84"/>
          <p:cNvSpPr txBox="1"/>
          <p:nvPr/>
        </p:nvSpPr>
        <p:spPr>
          <a:xfrm>
            <a:off x="493200" y="2176500"/>
            <a:ext cx="7151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f81126334d_0_1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gf81126334d_0_117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gf81126334d_0_11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gf81126334d_0_117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8" name="Google Shape;308;gf81126334d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gf81126334d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gf81126334d_0_1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gf81126334d_0_117"/>
          <p:cNvSpPr txBox="1"/>
          <p:nvPr/>
        </p:nvSpPr>
        <p:spPr>
          <a:xfrm>
            <a:off x="493200" y="4343313"/>
            <a:ext cx="5122800" cy="29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 </a:t>
            </a:r>
            <a:r>
              <a:rPr b="1" lang="en-DE" sz="18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18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DE" sz="15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Ułatwiają rekrutację</a:t>
            </a: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korzystanie z OZE zwiekszy udział uczniów, którzy dokonują wyboru kierunku studiów w oparciu o jakość oferowanych materiałów edukacyjnych</a:t>
            </a:r>
            <a:endParaRPr b="0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Pozwalają zachować łącznośc z absolwentami</a:t>
            </a: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oferowanie absolwentom wysokiej jakości OZE pomaga instytucji utrzymać aktywny związek z nimi.</a:t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2" name="Google Shape;312;gf81126334d_0_117"/>
          <p:cNvSpPr txBox="1"/>
          <p:nvPr/>
        </p:nvSpPr>
        <p:spPr>
          <a:xfrm>
            <a:off x="2208675" y="459425"/>
            <a:ext cx="5082600" cy="17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Zasoby Edukacyjne (OZE)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materiały edukacyjne, dydaktyczne i badawcze w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dowolnym formacie i medium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które znajdują się w domenie publicznej lub są objęte prawami autorskimi, które zostały wydane na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otwartej licencji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umożliwiającej bezpłatny dostęp, ponowne wykorzystanie, użycie do innego celu, adaptację i redystrybucję przez innych”.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3" name="Google Shape;313;gf81126334d_0_117"/>
          <p:cNvSpPr txBox="1"/>
          <p:nvPr/>
        </p:nvSpPr>
        <p:spPr>
          <a:xfrm>
            <a:off x="493200" y="2176500"/>
            <a:ext cx="7151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f81126334d_0_14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gf81126334d_0_141"/>
          <p:cNvSpPr/>
          <p:nvPr/>
        </p:nvSpPr>
        <p:spPr>
          <a:xfrm>
            <a:off x="493200" y="3899650"/>
            <a:ext cx="69174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gf81126334d_0_141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1" name="Google Shape;321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3" name="Google Shape;323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5" name="Google Shape;325;gf81126334d_0_1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gf81126334d_0_141"/>
          <p:cNvSpPr txBox="1"/>
          <p:nvPr/>
        </p:nvSpPr>
        <p:spPr>
          <a:xfrm>
            <a:off x="2052050" y="4065975"/>
            <a:ext cx="5375100" cy="6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 wszystkich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7" name="Google Shape;327;gf81126334d_0_141"/>
          <p:cNvSpPr/>
          <p:nvPr/>
        </p:nvSpPr>
        <p:spPr>
          <a:xfrm>
            <a:off x="-9411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gf81126334d_0_141"/>
          <p:cNvSpPr txBox="1"/>
          <p:nvPr/>
        </p:nvSpPr>
        <p:spPr>
          <a:xfrm>
            <a:off x="2052050" y="4445200"/>
            <a:ext cx="5228700" cy="46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Otwierają dostęp do informacji dla każdego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pozwalają na dzielenie się wiedzą na szeroką skalę dzięki odblokowywaniu zasobów edukacyjnych poprzez zastosowanie otwartych licencji.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Szeroko przekazują wiedzę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zasoby edukacyjne tworzone z podatków publicznych są dostępne publicznie, można je ponownie wykorzystać    i udostępniać.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Stwarzają możliwość nauki przez całe życie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obecnie bycie na bieżąco i zapewnianie ciągłego uczenia się jest bardziej dostępne dla wszystkich. OZE wypełniają lukę między formalnymi, nieformalnymi       i pozaformalnymi otwartymi możliwościami edukacyjnymi.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równość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bezpłatne zasoby internetowe ułatwiają dostarczanie wiedzy tej samej jakości wszystkim, niezależnie od ich statusu społecznego i ekonomicznego.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różnorodność i dostęp dla wszystkich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materiały OZE, dzięki temu, że dają możliwość dzielenia się nimi i są łatwo dostępne   w Internecie, stają się doskonałym narzędziem do odkrywania                i zapoznawania się z różnymi punktami widzenia.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naukę obywatelską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obecnie każdy może zdobywać             i współtworzyć wiedzę, a drogę ku temu otwierają powszechnie dostępne źródła i materiały naukowe.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9" name="Google Shape;329;gf81126334d_0_141"/>
          <p:cNvSpPr txBox="1"/>
          <p:nvPr/>
        </p:nvSpPr>
        <p:spPr>
          <a:xfrm>
            <a:off x="2208675" y="459425"/>
            <a:ext cx="5082600" cy="17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Zasoby Edukacyjne (OZE)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materiały edukacyjne, dydaktyczne i badawcze w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dowolnym formacie i medium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które znajdują się w domenie publicznej lub są objęte prawami autorskimi, które zostały wydane na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otwartej licencji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umożliwiającej bezpłatny dostęp, ponowne wykorzystanie, użycie do innego celu, adaptację i redystrybucję przez innych”.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0" name="Google Shape;330;gf81126334d_0_141"/>
          <p:cNvSpPr txBox="1"/>
          <p:nvPr/>
        </p:nvSpPr>
        <p:spPr>
          <a:xfrm>
            <a:off x="493200" y="2176500"/>
            <a:ext cx="7151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f7f8b365c8_1_1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gf7f8b365c8_1_142"/>
          <p:cNvSpPr/>
          <p:nvPr/>
        </p:nvSpPr>
        <p:spPr>
          <a:xfrm>
            <a:off x="493200" y="3899650"/>
            <a:ext cx="69174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gf7f8b365c8_1_1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8" name="Google Shape;338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0" name="Google Shape;340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2" name="Google Shape;342;gf7f8b365c8_1_1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gf7f8b365c8_1_142"/>
          <p:cNvSpPr txBox="1"/>
          <p:nvPr/>
        </p:nvSpPr>
        <p:spPr>
          <a:xfrm>
            <a:off x="2087300" y="4792575"/>
            <a:ext cx="4582500" cy="30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Poprawiają jakość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każdy może wspierać poprawę jakości OZE, po prostu zadając pytania w celu ich wyjaśnienia. Brak dostępu to brak pytań, brak pytań to brak wątpliwości, brak wątpliwości to brak usprawnień.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Niwelują granice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to wspaniały sposób na dzielenie się wiedzą ponad granicami. Umożliwiają dokon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ywanie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adaptacji, które sprawdzają się w specyficznym lokalnym kontekście.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4" name="Google Shape;344;gf7f8b365c8_1_142"/>
          <p:cNvSpPr/>
          <p:nvPr/>
        </p:nvSpPr>
        <p:spPr>
          <a:xfrm>
            <a:off x="-94322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gf7f8b365c8_1_142"/>
          <p:cNvSpPr txBox="1"/>
          <p:nvPr/>
        </p:nvSpPr>
        <p:spPr>
          <a:xfrm>
            <a:off x="2208675" y="459425"/>
            <a:ext cx="5082600" cy="17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Zasoby Edukacyjne (OZE)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materiały edukacyjne, dydaktyczne i badawcze w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dowolnym formacie i medium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które znajdują się w domenie publicznej lub są objęte prawami autorskimi, które zostały wydane na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otwartej licencji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umożliwiającej bezpłatny dostęp, ponowne wykorzystanie, użycie do innego celu, adaptację i redystrybucję przez innych”.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6" name="Google Shape;346;gf7f8b365c8_1_142"/>
          <p:cNvSpPr txBox="1"/>
          <p:nvPr/>
        </p:nvSpPr>
        <p:spPr>
          <a:xfrm>
            <a:off x="493200" y="2176500"/>
            <a:ext cx="7151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7" name="Google Shape;347;gf7f8b365c8_1_142"/>
          <p:cNvSpPr txBox="1"/>
          <p:nvPr/>
        </p:nvSpPr>
        <p:spPr>
          <a:xfrm>
            <a:off x="2052050" y="4065975"/>
            <a:ext cx="5375100" cy="6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 wszystkich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3046852458c_0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g3046852458c_0_0"/>
          <p:cNvSpPr/>
          <p:nvPr/>
        </p:nvSpPr>
        <p:spPr>
          <a:xfrm>
            <a:off x="182325" y="3498850"/>
            <a:ext cx="7228200" cy="6195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g3046852458c_0_0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g3046852458c_0_0"/>
          <p:cNvSpPr/>
          <p:nvPr/>
        </p:nvSpPr>
        <p:spPr>
          <a:xfrm>
            <a:off x="-12078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6" name="Google Shape;356;g3046852458c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g3046852458c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g3046852458c_0_0"/>
          <p:cNvSpPr txBox="1"/>
          <p:nvPr/>
        </p:nvSpPr>
        <p:spPr>
          <a:xfrm>
            <a:off x="493200" y="19247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9" name="Google Shape;359;g3046852458c_0_0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60" name="Google Shape;360;g3046852458c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g3046852458c_0_0"/>
          <p:cNvSpPr txBox="1"/>
          <p:nvPr/>
        </p:nvSpPr>
        <p:spPr>
          <a:xfrm>
            <a:off x="1653925" y="3569775"/>
            <a:ext cx="54048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DE" sz="18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1800" u="none" cap="none" strike="noStrike">
              <a:solidFill>
                <a:srgbClr val="2A649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2" name="Google Shape;362;g3046852458c_0_0"/>
          <p:cNvSpPr txBox="1"/>
          <p:nvPr/>
        </p:nvSpPr>
        <p:spPr>
          <a:xfrm>
            <a:off x="1653925" y="3975975"/>
            <a:ext cx="5607600" cy="55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rozwój zawodowy: </a:t>
            </a:r>
            <a:r>
              <a:rPr lang="en-DE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Zaangażowanie w zarządzanie OZE i OE na poziomie bibliotecznym, instytucjonalnym, krajowym lub międzynarodowym może być wykorzystane do rozwoju zawodowego poza "tradycyjnymi" lub bardziej ugruntowanymi dziedzinami wiedzy specjalistycznej (np. tworzenie kolekcji, metadane itp.).</a:t>
            </a:r>
            <a:endParaRPr sz="1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Pomagają w uznaniu bibliotekarzy jako cenionych partnerów: </a:t>
            </a:r>
            <a:r>
              <a:rPr lang="en-DE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Dzięki swojej wiedzy specjalistycznej w zakresie otwartej pedagogiki i otwartych licencji, bibliotekarze są uznawani przez edukatorów i naukowców za zaufanych partnerów w wyszukiwaniu, dostosowywaniu i tworzeniu wiarygodnych zasobów edukacyjnych.</a:t>
            </a:r>
            <a:endParaRPr sz="1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</a:t>
            </a:r>
            <a:r>
              <a:rPr b="1" lang="en-DE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wijają synergię z otwartą nauką: </a:t>
            </a:r>
            <a:r>
              <a:rPr lang="en-DE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Otwarta Nauka i Otwarta Edukacja są często odrębne i wiedza jest przekazywana przez różnych specjalistów. Bibliotekarze ze swoim bardziej holistycznym podejściem do otwartości mogą połączyć te dwa obszary, wspierając otwartą kulturę w instytucji/społeczności akademickiej.</a:t>
            </a:r>
            <a:endParaRPr sz="1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współpracę i dzielenie się wiedzą: </a:t>
            </a:r>
            <a:r>
              <a:rPr lang="en-DE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Bibliotekarze odgrywają zasadniczą rolę w ułatwianiu współpracy poprzez opiekę nad otwartymi zasobami, organizowanie sesji szkoleniowych i warsztatów na tematy związane z otwartą edukacją oraz wspieranie społeczności praktyków wokół otwartej edukacji, co jednocześnie poszerza ich własne sieci zawodowe.</a:t>
            </a:r>
            <a:endParaRPr sz="11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Obniżają koszty: </a:t>
            </a:r>
            <a:r>
              <a:rPr lang="en-DE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przyczyniają się do oszczędności w budżetach bibliotecznych związanych z zakupem drogich i restrykcyjnych licencji na publikacje komercyjne. Sprawdzają się również jako alternatywa dla literatury wykorzystywanej na zajęciach przez nauczycieli i studentów. Ta korzyść przyczynia się do niezbędnej transformacji budżetów bibliotek i uniwersytetów w zakresie otwartego dostępu    w dłuższej perspektywie.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3046852458c_0_1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g3046852458c_0_14"/>
          <p:cNvSpPr/>
          <p:nvPr/>
        </p:nvSpPr>
        <p:spPr>
          <a:xfrm>
            <a:off x="182325" y="3498850"/>
            <a:ext cx="7228200" cy="6195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g3046852458c_0_14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g3046852458c_0_14"/>
          <p:cNvSpPr/>
          <p:nvPr/>
        </p:nvSpPr>
        <p:spPr>
          <a:xfrm>
            <a:off x="-12078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1" name="Google Shape;371;g3046852458c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g3046852458c_0_1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g3046852458c_0_14"/>
          <p:cNvSpPr txBox="1"/>
          <p:nvPr/>
        </p:nvSpPr>
        <p:spPr>
          <a:xfrm>
            <a:off x="493200" y="19247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4" name="Google Shape;374;g3046852458c_0_14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75" name="Google Shape;375;g3046852458c_0_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g3046852458c_0_14"/>
          <p:cNvSpPr txBox="1"/>
          <p:nvPr/>
        </p:nvSpPr>
        <p:spPr>
          <a:xfrm>
            <a:off x="1602275" y="3570400"/>
            <a:ext cx="54048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DE" sz="1800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1800" u="none" cap="none" strike="noStrike">
              <a:solidFill>
                <a:srgbClr val="2A649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7" name="Google Shape;377;g3046852458c_0_14"/>
          <p:cNvSpPr txBox="1"/>
          <p:nvPr/>
        </p:nvSpPr>
        <p:spPr>
          <a:xfrm>
            <a:off x="1602275" y="3976600"/>
            <a:ext cx="5799600" cy="57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Przyciągają nowych bibliotekarzy do zawodu: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Silny związek między otwartą edukacją a sprawiedliwością społeczną sprawia,    że bibliotekarstwo jest atrakcyjnym wyborem kariery dla wschodzących profesjonalistów i nowych grup bibliotekarzy.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rozpoznawalność: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Deweloperzy i twórcy OZE zyskują reputację na całym świecie dzięki swoim pracom, które promują otwartość i inne uniwersalne wartości. Doceniana już rola bibliotekarzy/specjalistów ds. informacji jako kuratorów materiałów edukacyjnych staje się jeszcze bardziej widoczna dzięki OE.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wpływ i zasięg: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są pomocne w rozszerzaniu zasięgu i wpływu bibliotekarzy poza ich własną instytucję.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Przyczyniają się do realizacji celów zrównoważonego rozwoju: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OZE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są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pomocne w bardziej konkretnym i wymiernym przyczynianiu się do realizacji celów zrównoważonego rozwoju.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zgodność ze strategią EDI: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Bibliotekarze wykorzystują Otwartą Edukację jako strategiczne narzędzie do realizacji celów równości, różnorodności i integracji, zapewniając, że środowiska edukacyjne są dostępne i integracyjne dla wszystkich.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wzajemne uczenie się: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Bibliotekarze kultywują uczenie się przez całe życie, zapewniając różnorodne możliwości edukacyjne i wzajemne wsparcie w swoich społecznościach.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" name="Google Shape;382;g1136fc4245e_1_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g1136fc4245e_1_87"/>
          <p:cNvSpPr txBox="1"/>
          <p:nvPr/>
        </p:nvSpPr>
        <p:spPr>
          <a:xfrm>
            <a:off x="1550175" y="1065775"/>
            <a:ext cx="2363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4" name="Google Shape;384;g1136fc4245e_1_8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g1136fc4245e_1_8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g1136fc4245e_1_8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g1136fc4245e_1_87"/>
          <p:cNvSpPr txBox="1"/>
          <p:nvPr/>
        </p:nvSpPr>
        <p:spPr>
          <a:xfrm>
            <a:off x="860600" y="5413025"/>
            <a:ext cx="5892900" cy="15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“Polish_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OE Benefits - ENOEL Toolkit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” is an adaptation of “An ENOEL Toolkit” (version 4) published as of 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September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202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here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-DE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-DE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DE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modified the Original Work in the following respects: translated the materials from English to Polish”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Kamila Kokot-Kanikuła and </a:t>
            </a:r>
            <a:r>
              <a:rPr lang="en-DE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Agata Morka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for the Polish 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8" name="Google Shape;388;g1136fc4245e_1_87"/>
          <p:cNvSpPr txBox="1"/>
          <p:nvPr/>
        </p:nvSpPr>
        <p:spPr>
          <a:xfrm>
            <a:off x="0" y="4595025"/>
            <a:ext cx="75600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Zestaw narzędzi ENOEL</a:t>
            </a:r>
            <a:endParaRPr b="0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f8a48c4d7a_0_21"/>
          <p:cNvSpPr txBox="1"/>
          <p:nvPr/>
        </p:nvSpPr>
        <p:spPr>
          <a:xfrm>
            <a:off x="458400" y="1537475"/>
            <a:ext cx="6643200" cy="87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 to zestaw narzędzi (slajdy, ulotki i karty) przygotowany przez European Network of Open Education Librarians (ENOEL). Zestaw narzędzi ma na celu pomoc w podnoszeniu świadomości znaczenia Otwartej Edukacji wśród uczniów i studentów, nauczycieli, instytucji, społeczeństwa oraz bibliotekarzy.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Ten zestaw zawiera szablony ulotek.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Możesz korzystać z szablonów bezpośrednio w obecnej postaci lub możesz dostosować je do własnych potrzeb.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Jeśli chcesz korzystać z szablonu bez adaptacji, po prostu pobierz cały zestaw lub pojedynczą ulotkę który chcesz użyć.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Jeśli chcesz dostosować szablon do swoich potrzeb:</a:t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400"/>
              <a:buFont typeface="Open Sans"/>
              <a:buChar char="-"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Pobierz narzędzie, które chcesz użyć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400"/>
              <a:buFont typeface="Open Sans"/>
              <a:buChar char="-"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Dostosuj je do swoich potrzeb (dodaj logo swojej organizacji i wprowadź wszelkie inne zmiany, które uznasz za stosowne)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600"/>
              <a:buFont typeface="Open Sans"/>
              <a:buChar char="-"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Upewnij się, że zaadaptowana wersja ma adnotację: „Ten dokument jest pochodną [nazwa pliku (na przykład Polish_2. OE Benefits - ENOEL leaflets, [link do oryginalnego źródła: </a:t>
            </a:r>
            <a:r>
              <a:rPr lang="en-DE" sz="13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https://doi.org/10.5281/zenodo.5568482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 autorstwa </a:t>
            </a:r>
            <a:r>
              <a:rPr b="0" i="0" lang="en-DE" sz="13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3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en-DE" sz="13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”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Poniżej znajdziesz krótki opis jak zorganizowany jest ten zestaw i sugerowane zastosowania dla poszczególnych stron.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są tylko sugestie; zachęcamy do wybierania i tworzenia narzędzi dostosowanych do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własnych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potrzeb.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 3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przedstawia przykład dostosowania szablonu, w tym umieszczenie loga organizacji i oświadczenia o atrybucji.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Slajdy 4-1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5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pokazują korzyści OE dla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pięciu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różnych grup: uczniów i studentów (tło żółte), nauczycieli (tło pomarańczowe), instytucji (tło turkusowe), dla wszystkich (tło białe)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i dla bibliotekarzy (tło jasnoniebieskie).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Możesz ich użyć, aby zwrócić się do tych konkretnych grup.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Slajdy otwierające dla każdej z grup (slajdy 4, 7, 10, 12, 14) pokazują, co ENOEL uważa za najważniejsze korzyści dla każdej grupy. Pozostałe slajdy w każdej grupie zawierają inne korzyści (slajdy 5-6 dla uczniów i studentów, 8-9 dla nauczycieli, 11 dla instytucji,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13 dla wszystkich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oraz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15 dla bibliotekarzy).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1" name="Google Shape;171;gf8a48c4d7a_0_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f8a48c4d7a_0_21"/>
          <p:cNvSpPr txBox="1"/>
          <p:nvPr/>
        </p:nvSpPr>
        <p:spPr>
          <a:xfrm>
            <a:off x="591700" y="404750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gf8a48c4d7a_0_21"/>
          <p:cNvSpPr txBox="1"/>
          <p:nvPr/>
        </p:nvSpPr>
        <p:spPr>
          <a:xfrm>
            <a:off x="2502650" y="829475"/>
            <a:ext cx="38994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Witamy w Zestawie narzędzi o korzyściach Otwartej Edukacji!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f7f8b365c8_2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f7f8b365c8_2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200" u="none" cap="none" strike="noStrike">
                <a:solidFill>
                  <a:srgbClr val="34C3E0"/>
                </a:solidFill>
                <a:latin typeface="Arial"/>
                <a:ea typeface="Arial"/>
                <a:cs typeface="Arial"/>
                <a:sym typeface="Arial"/>
              </a:rPr>
              <a:t>OZE dają uczniom możliwość bycia partnerami współtworzenia z korzyścią dla siebie.</a:t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f7f8b365c8_2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gf7f8b365c8_2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gf7f8b365c8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f7f8b365c8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gf7f8b365c8_2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gf7f8b365c8_2_0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your logo here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f7f8b365c8_2_0"/>
          <p:cNvSpPr txBox="1"/>
          <p:nvPr/>
        </p:nvSpPr>
        <p:spPr>
          <a:xfrm>
            <a:off x="493200" y="2677175"/>
            <a:ext cx="20655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Ten dokument jest pochodną pliku Polish_2. OE Benefits - ENOEL leaflets, </a:t>
            </a:r>
            <a:r>
              <a:rPr lang="en-DE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https://doi.org/10.5281/zenodo.5568482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autorstwa 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 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-DE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”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7" name="Google Shape;187;gf7f8b365c8_2_0"/>
          <p:cNvSpPr txBox="1"/>
          <p:nvPr/>
        </p:nvSpPr>
        <p:spPr>
          <a:xfrm>
            <a:off x="493200" y="2176500"/>
            <a:ext cx="7151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8" name="Google Shape;188;gf7f8b365c8_2_0"/>
          <p:cNvSpPr txBox="1"/>
          <p:nvPr/>
        </p:nvSpPr>
        <p:spPr>
          <a:xfrm>
            <a:off x="2208675" y="459425"/>
            <a:ext cx="5082600" cy="17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Zasoby Edukacyjne (OZE)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materiały edukacyjne, dydaktyczne i badawcze w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dowolnym formacie i medium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które znajdują się w domenie publicznej lub są objęte prawami autorskimi, które zostały wydane na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otwartej licencji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umożliwiającej bezpłatny dostęp, ponowne wykorzystanie, użycie do innego celu, adaptację i redystrybucję przez innych”.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9" name="Google Shape;189;gf7f8b365c8_2_0"/>
          <p:cNvSpPr txBox="1"/>
          <p:nvPr/>
        </p:nvSpPr>
        <p:spPr>
          <a:xfrm>
            <a:off x="4996025" y="2610488"/>
            <a:ext cx="22953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PRZYKŁAD DOSTOSOWANIA DO TWOICH POTRZEB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f7f8b365c8_2_0"/>
          <p:cNvSpPr txBox="1"/>
          <p:nvPr/>
        </p:nvSpPr>
        <p:spPr>
          <a:xfrm>
            <a:off x="2588700" y="3373775"/>
            <a:ext cx="34173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 adnotację o atrybucji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f7f8b365c8_2_0"/>
          <p:cNvSpPr/>
          <p:nvPr/>
        </p:nvSpPr>
        <p:spPr>
          <a:xfrm>
            <a:off x="2558650" y="2959700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gf7f8b365c8_2_0"/>
          <p:cNvSpPr/>
          <p:nvPr/>
        </p:nvSpPr>
        <p:spPr>
          <a:xfrm>
            <a:off x="6458675" y="8743625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f7f8b365c8_2_0"/>
          <p:cNvSpPr txBox="1"/>
          <p:nvPr/>
        </p:nvSpPr>
        <p:spPr>
          <a:xfrm>
            <a:off x="3331200" y="9277675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 logo Twojej organizacji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f7f8b365c8_2_0"/>
          <p:cNvSpPr txBox="1"/>
          <p:nvPr/>
        </p:nvSpPr>
        <p:spPr>
          <a:xfrm>
            <a:off x="493200" y="4429400"/>
            <a:ext cx="5142600" cy="49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 </a:t>
            </a:r>
            <a:r>
              <a:rPr b="1" lang="en-DE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stały dostęp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uczący się będą mogli uzyskać dostęp do zasobów nawet po ukończeniu zajęć.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integrację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można dostosować do konkretnych profili i scenariuszy uczniów, odpowiadając na potrzeby integracji na różnych poziomach.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dywersyfikację uczenia się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są dostępne w różnych formatach, z każdego miejsca w dowolnym czasie,  z możliwością wielokrotnego odtwarzania (powtórki mają tu olbrzymie znaczenie!) oraz z różnych urządzeń. OZE wspierają również pozaformalne i mniej formalne sposoby uczenia się.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uczenie się przez całe życie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są dostępne dla każdego w każdym wieku. Każdy, kto chce poszerzyć swoją wiedzę, powtórzyć materiał lub odświeżyć swoją pamięć może sięgnąć po OZE.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Zmniejszają koszty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wysokie ceny materiałów edukacyjnych mogą skłonić studentów do korzystania ze starszych wersji publikacji; z OZE nie stanowi to problemu.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f8a48c4d7a_0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f8a48c4d7a_0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gf8a48c4d7a_0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f8a48c4d7a_0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3" name="Google Shape;203;gf8a48c4d7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gf8a48c4d7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f8a48c4d7a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gf8a48c4d7a_0_0"/>
          <p:cNvSpPr txBox="1"/>
          <p:nvPr/>
        </p:nvSpPr>
        <p:spPr>
          <a:xfrm>
            <a:off x="493200" y="4429400"/>
            <a:ext cx="5142600" cy="49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 </a:t>
            </a:r>
            <a:r>
              <a:rPr b="1" lang="en-DE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stały dostęp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uczący się będą mogli uzyskać dostęp do zasobów nawet po ukończeniu zajęć.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integrację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można dostosować do konkretnych profili i scenariuszy uczniów, odpowiadając na potrzeby integracji na różnych poziomach.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dywersyfikację uczenia się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są dostępne w różnych formatach, z każdego miejsca w dowolnym czasie, z możliwością wielokrotnego odtwarzania (powtórki mają tu olbrzymie znaczenie!) oraz z różnych urządzeń. OZE wspierają również pozaformalne i mniej formalne sposoby uczenia się.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uczenie się przez całe życie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są dostępne dla każdego w każdym wieku. Każdy, kto chce poszerzyć swoją wiedzę, powtórzyć materiał lub odświeżyć swoją pamięć może sięgnąć po OZE.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Zmniejszają koszty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wysokie ceny materiałów edukacyjnych mogą skłonić studentów do korzystania ze starszych wersji publikacji; z OZE nie stanowi to problemu.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Google Shape;207;gf8a48c4d7a_0_0"/>
          <p:cNvSpPr txBox="1"/>
          <p:nvPr/>
        </p:nvSpPr>
        <p:spPr>
          <a:xfrm>
            <a:off x="2208675" y="459425"/>
            <a:ext cx="5082600" cy="17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Zasoby Edukacyjne (OZE)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materiały edukacyjne, dydaktyczne i badawcze w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dowolnym formacie i medium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które znajdują się w domenie publicznej lub są objęte prawami autorskimi, które zostały wydane na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otwartej licencji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umożliwiającej bezpłatny dostęp, ponowne wykorzystanie, użycie do innego celu, adaptację i redystrybucję przez innych”.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Google Shape;208;gf8a48c4d7a_0_0"/>
          <p:cNvSpPr txBox="1"/>
          <p:nvPr/>
        </p:nvSpPr>
        <p:spPr>
          <a:xfrm>
            <a:off x="493200" y="2176500"/>
            <a:ext cx="7151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f81126334d_0_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gf81126334d_0_6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f81126334d_0_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f81126334d_0_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7" name="Google Shape;217;gf81126334d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f81126334d_0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gf81126334d_0_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gf81126334d_0_6"/>
          <p:cNvSpPr txBox="1"/>
          <p:nvPr/>
        </p:nvSpPr>
        <p:spPr>
          <a:xfrm>
            <a:off x="493200" y="4429400"/>
            <a:ext cx="5142600" cy="46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 </a:t>
            </a:r>
            <a:r>
              <a:rPr b="1" lang="en-DE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możliwości uczenia się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uczniowie i studenci korzystający z OZE radzą sobie równie dobrze, lub nawet lepiej, jak ci, którzy korzystają z tradycyjnych materiałów (http://openedgroup.org/review).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gotowość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mogą być dostępne już od samego początku zajęć, co oznacza, że uczniowie i studenci mogą od razu zacząć z nich korzystać.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Poprawiają jakość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umożliwiają poprawę jakości, stałą aktualizację zawartych treści oraz szybkie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zpowszechnianie.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Motywują do otwartości w edukacji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uczniowie mogą być uznani za członków zespołu autorskiego i doceniani za swoją pracę i umiejętności.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1" name="Google Shape;221;gf81126334d_0_6"/>
          <p:cNvSpPr txBox="1"/>
          <p:nvPr/>
        </p:nvSpPr>
        <p:spPr>
          <a:xfrm>
            <a:off x="2208675" y="459425"/>
            <a:ext cx="5082600" cy="17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Zasoby Edukacyjne (OZE)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materiały edukacyjne, dydaktyczne i badawcze w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dowolnym formacie i medium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które znajdują się w domenie publicznej lub są objęte prawami autorskimi, które zostały wydane na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otwartej licencji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umożliwiającej bezpłatny dostęp, ponowne wykorzystanie, użycie do innego celu, adaptację i redystrybucję przez innych”.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2" name="Google Shape;222;gf81126334d_0_6"/>
          <p:cNvSpPr txBox="1"/>
          <p:nvPr/>
        </p:nvSpPr>
        <p:spPr>
          <a:xfrm>
            <a:off x="493200" y="2176500"/>
            <a:ext cx="7151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f81126334d_0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f81126334d_0_23"/>
          <p:cNvSpPr/>
          <p:nvPr/>
        </p:nvSpPr>
        <p:spPr>
          <a:xfrm>
            <a:off x="182250" y="3899775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f81126334d_0_23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f81126334d_0_23"/>
          <p:cNvSpPr/>
          <p:nvPr/>
        </p:nvSpPr>
        <p:spPr>
          <a:xfrm>
            <a:off x="2395938" y="27153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f81126334d_0_23"/>
          <p:cNvSpPr txBox="1"/>
          <p:nvPr/>
        </p:nvSpPr>
        <p:spPr>
          <a:xfrm>
            <a:off x="493200" y="4151888"/>
            <a:ext cx="5060400" cy="47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 </a:t>
            </a:r>
            <a:r>
              <a:rPr b="1" lang="en-DE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</a:t>
            </a:r>
            <a:endParaRPr b="1" sz="18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t/>
            </a:r>
            <a:endParaRPr b="1" sz="1800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Pozwalają na uczenie się bez dodatkowych kosztów: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= brak opłat + szersze uprawnienia do dalszego wykorzystania.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lepszą edukację, a przez to zapewniają lepszą przyszłość (zgodnie z 4 Celem Zrównoważonego Rozwoju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"Zapewnić wszystkim edukację wysokiej jakości oraz promować uczenie się przez całe życie").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zrozumienie: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Uczniowie są w stanie zweryfikować koncepcje/pomysły przy użyciu zakresu różnych zasobów (tj. powtórzyć tę samą koncepcję z innym wyjaśnieniem).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Współtworzą</a:t>
            </a:r>
            <a:r>
              <a:rPr b="1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dają studentom możliwość bycia partnerem w tworzeniu, czerpiąc z tego procesu osobiste korzyści.</a:t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2" name="Google Shape;232;gf81126334d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gf81126334d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gf81126334d_0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gf81126334d_0_23"/>
          <p:cNvSpPr txBox="1"/>
          <p:nvPr/>
        </p:nvSpPr>
        <p:spPr>
          <a:xfrm>
            <a:off x="2208675" y="459425"/>
            <a:ext cx="5082600" cy="17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Zasoby Edukacyjne (OZE)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materiały edukacyjne, dydaktyczne i badawcze w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dowolnym formacie i medium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które znajdują się w domenie publicznej lub są objęte prawami autorskimi, które zostały wydane na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otwartej licencji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umożliwiającej bezpłatny dostęp, ponowne wykorzystanie, użycie do innego celu, adaptację i redystrybucję przez innych”.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6" name="Google Shape;236;gf81126334d_0_23"/>
          <p:cNvSpPr txBox="1"/>
          <p:nvPr/>
        </p:nvSpPr>
        <p:spPr>
          <a:xfrm>
            <a:off x="493200" y="2176500"/>
            <a:ext cx="7151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f81126334d_0_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gf81126334d_0_42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f81126334d_0_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f81126334d_0_42"/>
          <p:cNvSpPr/>
          <p:nvPr/>
        </p:nvSpPr>
        <p:spPr>
          <a:xfrm>
            <a:off x="-12099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" name="Google Shape;245;gf81126334d_0_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f81126334d_0_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7" name="Google Shape;247;gf81126334d_0_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f81126334d_0_42"/>
          <p:cNvSpPr txBox="1"/>
          <p:nvPr/>
        </p:nvSpPr>
        <p:spPr>
          <a:xfrm>
            <a:off x="1734825" y="4586200"/>
            <a:ext cx="5404800" cy="39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Zezwalają na adaptację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nauczyciele mogą (częściowo lub całkowicie) dostosowywać OZE, tworząc najlepszą mieszankę materiałów edukacyjnych związaną z różnymi zagadnieniami edukacyjnymi i jednocześnie stale poprawiać ich jakość.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standardy otwartej pedagogiki: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dzięki OZE uczniowie i studenci są głęboko zaangażowani w proces edukacyjny                    i tworzenie materiałów edukacyjnych, zasadniczo czyniąc je własnymi, pod kierunkiem nauczyciela.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Ugruntowują reputację: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wysokiej jakości OZE zwiększają reputację nauczyciela na poziomie lokalnym i globalnym, jednocześnie oferują nowe możliwości współpracy z kolegami z całego świata.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Zmniejszają nakłady pracy: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nauczyciele nie muszą za każdym razem "wymyślać koła na nowo", zamiast tego mogą ponownie wykorzystać to, co już istnieje.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Inspirują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to sposób na nowe pomysły.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Google Shape;249;gf81126334d_0_42"/>
          <p:cNvSpPr txBox="1"/>
          <p:nvPr/>
        </p:nvSpPr>
        <p:spPr>
          <a:xfrm>
            <a:off x="1676250" y="4057475"/>
            <a:ext cx="54048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 </a:t>
            </a:r>
            <a:r>
              <a:rPr b="1" lang="en-DE" sz="18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Google Shape;250;gf81126334d_0_42"/>
          <p:cNvSpPr txBox="1"/>
          <p:nvPr/>
        </p:nvSpPr>
        <p:spPr>
          <a:xfrm>
            <a:off x="2208675" y="459425"/>
            <a:ext cx="5082600" cy="17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Zasoby Edukacyjne (OZE)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materiały edukacyjne, dydaktyczne i badawcze w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dowolnym formacie i medium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które znajdują się w domenie publicznej lub są objęte prawami autorskimi, które zostały wydane na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otwartej licencji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umożliwiającej bezpłatny dostęp, ponowne wykorzystanie, użycie do innego celu, adaptację i redystrybucję przez innych”.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Google Shape;251;gf81126334d_0_42"/>
          <p:cNvSpPr txBox="1"/>
          <p:nvPr/>
        </p:nvSpPr>
        <p:spPr>
          <a:xfrm>
            <a:off x="493200" y="2176500"/>
            <a:ext cx="7151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f7f8b365c8_1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gf7f8b365c8_1_23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gf7f8b365c8_1_2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9" name="Google Shape;259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1" name="Google Shape;261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gf7f8b365c8_1_23"/>
          <p:cNvSpPr txBox="1"/>
          <p:nvPr/>
        </p:nvSpPr>
        <p:spPr>
          <a:xfrm>
            <a:off x="1676250" y="4461250"/>
            <a:ext cx="52284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aktywne podejście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nauczyciele mogą opracowywać różnorodne praktyczne strategie, aby wspierać proces uczenia się przez działanie w oparciu                             o remiksowanie/adaptowanie OZE.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współpracę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otwarte licencjonowanie tworzonych OZE prowadzi do uzyskania na szerszą skalę wsparcia od kolegów, poszerza współpracę wśród uczniów    i zaangażowanie ekspertów.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innowację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oferują możliwości poprawy jakości materiałów do nauczania i uczenia się, umożliwiając innym korzystanie z nich i dostarczanie konstruktywnych informacji zwrotnych.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trwałość dorobku naukowego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proces ponownego wykorzystania wiedzy zapoczątkowany przez upowszechnianie OZE trwa nawet po przejściu na emeryturę.</a:t>
            </a:r>
            <a:endParaRPr b="1" i="0" sz="2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64" name="Google Shape;264;gf7f8b365c8_1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gf7f8b365c8_1_23"/>
          <p:cNvSpPr txBox="1"/>
          <p:nvPr/>
        </p:nvSpPr>
        <p:spPr>
          <a:xfrm>
            <a:off x="2208675" y="459425"/>
            <a:ext cx="5082600" cy="17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Zasoby Edukacyjne (OZE)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materiały edukacyjne, dydaktyczne i badawcze w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dowolnym formacie i medium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które znajdują się w domenie publicznej lub są objęte prawami autorskimi, które zostały wydane na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otwartej licencji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umożliwiającej bezpłatny dostęp, ponowne wykorzystanie, użycie do innego celu, adaptację i redystrybucję przez innych”.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6" name="Google Shape;266;gf7f8b365c8_1_23"/>
          <p:cNvSpPr txBox="1"/>
          <p:nvPr/>
        </p:nvSpPr>
        <p:spPr>
          <a:xfrm>
            <a:off x="493200" y="2176500"/>
            <a:ext cx="7151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7" name="Google Shape;267;gf7f8b365c8_1_23"/>
          <p:cNvSpPr txBox="1"/>
          <p:nvPr/>
        </p:nvSpPr>
        <p:spPr>
          <a:xfrm>
            <a:off x="1676250" y="4057475"/>
            <a:ext cx="54048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 </a:t>
            </a:r>
            <a:r>
              <a:rPr b="1" lang="en-DE" sz="18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" name="Google Shape;268;gf7f8b365c8_1_23"/>
          <p:cNvSpPr/>
          <p:nvPr/>
        </p:nvSpPr>
        <p:spPr>
          <a:xfrm>
            <a:off x="-12099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f81126334d_0_6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gf81126334d_0_64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gf81126334d_0_6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6" name="Google Shape;276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8" name="Google Shape;278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Google Shape;280;gf81126334d_0_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gf81126334d_0_64"/>
          <p:cNvSpPr txBox="1"/>
          <p:nvPr/>
        </p:nvSpPr>
        <p:spPr>
          <a:xfrm>
            <a:off x="1883825" y="4724875"/>
            <a:ext cx="5003700" cy="36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Poszerzają możliwości wyboru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podręczniki OZE powiększają zasoby nauczycieli i mogą zagwarantować ten sam wysoki poziom merytoryczny, co podręczniki tradycyjne.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wolność akademicką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stosowanie otwartych licencji dla OZE umożliwia wydziałom regularne modyfikowanie i aktualizowanie zasobów edukacyjnych dla swoich kursów.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Są wyznacznikiem innowacyjności i kreatywności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kreatywność wydziału może zaimponować potencjalnym studentom i sponsorom. Pomoże to zwiększyć liczbę studentów i podbić wartość poszczególnych nauczycieli.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14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DE" sz="20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2" name="Google Shape;282;gf81126334d_0_64"/>
          <p:cNvSpPr txBox="1"/>
          <p:nvPr/>
        </p:nvSpPr>
        <p:spPr>
          <a:xfrm>
            <a:off x="2208675" y="459425"/>
            <a:ext cx="5082600" cy="17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Zasoby Edukacyjne (OZE)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materiały edukacyjne, dydaktyczne i badawcze w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dowolnym formacie i medium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które znajdują się w domenie publicznej lub są objęte prawami autorskimi, które zostały wydane na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otwartej licencji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umożliwiającej bezpłatny dostęp, ponowne wykorzystanie, użycie do innego celu, adaptację i redystrybucję przez innych”.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3" name="Google Shape;283;gf81126334d_0_64"/>
          <p:cNvSpPr txBox="1"/>
          <p:nvPr/>
        </p:nvSpPr>
        <p:spPr>
          <a:xfrm>
            <a:off x="493200" y="2176500"/>
            <a:ext cx="7151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gf81126334d_0_64"/>
          <p:cNvSpPr txBox="1"/>
          <p:nvPr/>
        </p:nvSpPr>
        <p:spPr>
          <a:xfrm>
            <a:off x="1676250" y="4057475"/>
            <a:ext cx="54048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z otwartej edukacji dla </a:t>
            </a:r>
            <a:r>
              <a:rPr b="1" lang="en-DE" sz="18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5" name="Google Shape;285;gf81126334d_0_64"/>
          <p:cNvSpPr/>
          <p:nvPr/>
        </p:nvSpPr>
        <p:spPr>
          <a:xfrm>
            <a:off x="-12099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2021-07-01T10:24:04Z</dcterms:created>
  <dc:creator>Agata Morka</dc:creator>
</cp:coreProperties>
</file>